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8" r:id="rId3"/>
    <p:sldId id="259" r:id="rId4"/>
    <p:sldId id="265" r:id="rId5"/>
    <p:sldId id="266" r:id="rId6"/>
    <p:sldId id="267" r:id="rId7"/>
    <p:sldId id="268" r:id="rId8"/>
    <p:sldId id="269" r:id="rId9"/>
    <p:sldId id="270" r:id="rId10"/>
    <p:sldId id="272" r:id="rId11"/>
    <p:sldId id="273" r:id="rId12"/>
    <p:sldId id="27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3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FA7B9-A470-244D-B08F-94A56AB9747C}" type="datetimeFigureOut">
              <a:rPr lang="en-US" smtClean="0"/>
              <a:t>3/15/16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F9096-0520-DB41-AEA0-129D66FC9A23}" type="slidenum">
              <a:rPr lang="en-US" smtClean="0"/>
              <a:t>‹#›</a:t>
            </a:fld>
            <a:endParaRPr lang="en-US"/>
          </a:p>
        </p:txBody>
      </p:sp>
    </p:spTree>
    <p:extLst>
      <p:ext uri="{BB962C8B-B14F-4D97-AF65-F5344CB8AC3E}">
        <p14:creationId xmlns:p14="http://schemas.microsoft.com/office/powerpoint/2010/main" val="20040481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AF9096-0520-DB41-AEA0-129D66FC9A23}" type="slidenum">
              <a:rPr lang="en-US" smtClean="0"/>
              <a:t>4</a:t>
            </a:fld>
            <a:endParaRPr lang="en-US"/>
          </a:p>
        </p:txBody>
      </p:sp>
    </p:spTree>
    <p:extLst>
      <p:ext uri="{BB962C8B-B14F-4D97-AF65-F5344CB8AC3E}">
        <p14:creationId xmlns:p14="http://schemas.microsoft.com/office/powerpoint/2010/main" val="893892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AF9096-0520-DB41-AEA0-129D66FC9A23}" type="slidenum">
              <a:rPr lang="en-US" smtClean="0"/>
              <a:t>5</a:t>
            </a:fld>
            <a:endParaRPr lang="en-US"/>
          </a:p>
        </p:txBody>
      </p:sp>
    </p:spTree>
    <p:extLst>
      <p:ext uri="{BB962C8B-B14F-4D97-AF65-F5344CB8AC3E}">
        <p14:creationId xmlns:p14="http://schemas.microsoft.com/office/powerpoint/2010/main" val="89389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AF9096-0520-DB41-AEA0-129D66FC9A23}" type="slidenum">
              <a:rPr lang="en-US" smtClean="0"/>
              <a:t>6</a:t>
            </a:fld>
            <a:endParaRPr lang="en-US"/>
          </a:p>
        </p:txBody>
      </p:sp>
    </p:spTree>
    <p:extLst>
      <p:ext uri="{BB962C8B-B14F-4D97-AF65-F5344CB8AC3E}">
        <p14:creationId xmlns:p14="http://schemas.microsoft.com/office/powerpoint/2010/main" val="89389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AF9096-0520-DB41-AEA0-129D66FC9A23}" type="slidenum">
              <a:rPr lang="en-US" smtClean="0"/>
              <a:t>8</a:t>
            </a:fld>
            <a:endParaRPr lang="en-US"/>
          </a:p>
        </p:txBody>
      </p:sp>
    </p:spTree>
    <p:extLst>
      <p:ext uri="{BB962C8B-B14F-4D97-AF65-F5344CB8AC3E}">
        <p14:creationId xmlns:p14="http://schemas.microsoft.com/office/powerpoint/2010/main" val="893892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do we measure degrees of belief? A crucial function of belief is how it figures in our </a:t>
            </a:r>
            <a:r>
              <a:rPr lang="en-US" sz="1200" i="1" kern="1200" dirty="0" smtClean="0">
                <a:solidFill>
                  <a:schemeClr val="tx1"/>
                </a:solidFill>
                <a:effectLst/>
                <a:latin typeface="+mn-lt"/>
                <a:ea typeface="+mn-ea"/>
                <a:cs typeface="+mn-cs"/>
              </a:rPr>
              <a:t>behavior</a:t>
            </a:r>
            <a:r>
              <a:rPr lang="en-US" sz="1200" kern="1200" dirty="0" smtClean="0">
                <a:solidFill>
                  <a:schemeClr val="tx1"/>
                </a:solidFill>
                <a:effectLst/>
                <a:latin typeface="+mn-lt"/>
                <a:ea typeface="+mn-ea"/>
                <a:cs typeface="+mn-cs"/>
              </a:rPr>
              <a:t>. We can see every intentional behavior as a kind of </a:t>
            </a:r>
            <a:r>
              <a:rPr lang="en-US" sz="1200" i="1" kern="1200" dirty="0" smtClean="0">
                <a:solidFill>
                  <a:schemeClr val="tx1"/>
                </a:solidFill>
                <a:effectLst/>
                <a:latin typeface="+mn-lt"/>
                <a:ea typeface="+mn-ea"/>
                <a:cs typeface="+mn-cs"/>
              </a:rPr>
              <a:t>bet</a:t>
            </a:r>
            <a:r>
              <a:rPr lang="en-US" sz="1200" kern="1200" dirty="0" smtClean="0">
                <a:solidFill>
                  <a:schemeClr val="tx1"/>
                </a:solidFill>
                <a:effectLst/>
                <a:latin typeface="+mn-lt"/>
                <a:ea typeface="+mn-ea"/>
                <a:cs typeface="+mn-cs"/>
              </a:rPr>
              <a:t>. For instance, when I intend to make coffee by pushing the appropriate buttons on the coffee maker, I’m basing my future actions on this being an effective action. But to base one’s future actions on this way is to act just like a bettor: one is doing something with the expectation of certain kinds of returns. So, we can view each action as a bet. This means that we can construe degrees of belief as betting odds. </a:t>
            </a:r>
            <a:r>
              <a:rPr lang="en-US" sz="1200" kern="1200" smtClean="0">
                <a:solidFill>
                  <a:schemeClr val="tx1"/>
                </a:solidFill>
                <a:effectLst/>
                <a:latin typeface="+mn-lt"/>
                <a:ea typeface="+mn-ea"/>
                <a:cs typeface="+mn-cs"/>
              </a:rPr>
              <a:t>To assign a probability of 0.75 to the coffee maker working means that I would only bet against the coffee maker working if I were given $3 on a $1 bet (3:1 betting odds.)</a:t>
            </a:r>
          </a:p>
          <a:p>
            <a:endParaRPr lang="en-US"/>
          </a:p>
        </p:txBody>
      </p:sp>
      <p:sp>
        <p:nvSpPr>
          <p:cNvPr id="4" name="Slide Number Placeholder 3"/>
          <p:cNvSpPr>
            <a:spLocks noGrp="1"/>
          </p:cNvSpPr>
          <p:nvPr>
            <p:ph type="sldNum" sz="quarter" idx="10"/>
          </p:nvPr>
        </p:nvSpPr>
        <p:spPr/>
        <p:txBody>
          <a:bodyPr/>
          <a:lstStyle/>
          <a:p>
            <a:fld id="{A3AF9096-0520-DB41-AEA0-129D66FC9A23}" type="slidenum">
              <a:rPr lang="en-US" smtClean="0"/>
              <a:t>9</a:t>
            </a:fld>
            <a:endParaRPr lang="en-US"/>
          </a:p>
        </p:txBody>
      </p:sp>
    </p:spTree>
    <p:extLst>
      <p:ext uri="{BB962C8B-B14F-4D97-AF65-F5344CB8AC3E}">
        <p14:creationId xmlns:p14="http://schemas.microsoft.com/office/powerpoint/2010/main" val="893892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do we measure degrees of belief? A crucial function of belief is how it figures in our </a:t>
            </a:r>
            <a:r>
              <a:rPr lang="en-US" sz="1200" i="1" kern="1200" dirty="0" smtClean="0">
                <a:solidFill>
                  <a:schemeClr val="tx1"/>
                </a:solidFill>
                <a:effectLst/>
                <a:latin typeface="+mn-lt"/>
                <a:ea typeface="+mn-ea"/>
                <a:cs typeface="+mn-cs"/>
              </a:rPr>
              <a:t>behavior</a:t>
            </a:r>
            <a:r>
              <a:rPr lang="en-US" sz="1200" kern="1200" dirty="0" smtClean="0">
                <a:solidFill>
                  <a:schemeClr val="tx1"/>
                </a:solidFill>
                <a:effectLst/>
                <a:latin typeface="+mn-lt"/>
                <a:ea typeface="+mn-ea"/>
                <a:cs typeface="+mn-cs"/>
              </a:rPr>
              <a:t>. We can see every intentional behavior as a kind of </a:t>
            </a:r>
            <a:r>
              <a:rPr lang="en-US" sz="1200" i="1" kern="1200" dirty="0" smtClean="0">
                <a:solidFill>
                  <a:schemeClr val="tx1"/>
                </a:solidFill>
                <a:effectLst/>
                <a:latin typeface="+mn-lt"/>
                <a:ea typeface="+mn-ea"/>
                <a:cs typeface="+mn-cs"/>
              </a:rPr>
              <a:t>bet</a:t>
            </a:r>
            <a:r>
              <a:rPr lang="en-US" sz="1200" kern="1200" dirty="0" smtClean="0">
                <a:solidFill>
                  <a:schemeClr val="tx1"/>
                </a:solidFill>
                <a:effectLst/>
                <a:latin typeface="+mn-lt"/>
                <a:ea typeface="+mn-ea"/>
                <a:cs typeface="+mn-cs"/>
              </a:rPr>
              <a:t>. For instance, when I intend to make coffee by pushing the appropriate buttons on the coffee maker, I’m basing my future actions on this being an effective action. But to base one’s future actions on this way is to act just like a bettor: one is doing something with the expectation of certain kinds of returns. So, we can view each action as a bet. This means that we can construe degrees of belief as betting odds. </a:t>
            </a:r>
            <a:r>
              <a:rPr lang="en-US" sz="1200" kern="1200" smtClean="0">
                <a:solidFill>
                  <a:schemeClr val="tx1"/>
                </a:solidFill>
                <a:effectLst/>
                <a:latin typeface="+mn-lt"/>
                <a:ea typeface="+mn-ea"/>
                <a:cs typeface="+mn-cs"/>
              </a:rPr>
              <a:t>To assign a probability of 0.75 to the coffee maker working means that I would only bet against the coffee maker working if I were given $3 on a $1 bet (3:1 betting odds.)</a:t>
            </a:r>
          </a:p>
          <a:p>
            <a:endParaRPr lang="en-US"/>
          </a:p>
        </p:txBody>
      </p:sp>
      <p:sp>
        <p:nvSpPr>
          <p:cNvPr id="4" name="Slide Number Placeholder 3"/>
          <p:cNvSpPr>
            <a:spLocks noGrp="1"/>
          </p:cNvSpPr>
          <p:nvPr>
            <p:ph type="sldNum" sz="quarter" idx="10"/>
          </p:nvPr>
        </p:nvSpPr>
        <p:spPr/>
        <p:txBody>
          <a:bodyPr/>
          <a:lstStyle/>
          <a:p>
            <a:fld id="{A3AF9096-0520-DB41-AEA0-129D66FC9A23}" type="slidenum">
              <a:rPr lang="en-US" smtClean="0"/>
              <a:t>10</a:t>
            </a:fld>
            <a:endParaRPr lang="en-US"/>
          </a:p>
        </p:txBody>
      </p:sp>
    </p:spTree>
    <p:extLst>
      <p:ext uri="{BB962C8B-B14F-4D97-AF65-F5344CB8AC3E}">
        <p14:creationId xmlns:p14="http://schemas.microsoft.com/office/powerpoint/2010/main" val="893892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 do we measure degrees of belief? A crucial function of belief is how it figures in our </a:t>
            </a:r>
            <a:r>
              <a:rPr lang="en-US" sz="1200" i="1" kern="1200" dirty="0" smtClean="0">
                <a:solidFill>
                  <a:schemeClr val="tx1"/>
                </a:solidFill>
                <a:effectLst/>
                <a:latin typeface="+mn-lt"/>
                <a:ea typeface="+mn-ea"/>
                <a:cs typeface="+mn-cs"/>
              </a:rPr>
              <a:t>behavior</a:t>
            </a:r>
            <a:r>
              <a:rPr lang="en-US" sz="1200" kern="1200" dirty="0" smtClean="0">
                <a:solidFill>
                  <a:schemeClr val="tx1"/>
                </a:solidFill>
                <a:effectLst/>
                <a:latin typeface="+mn-lt"/>
                <a:ea typeface="+mn-ea"/>
                <a:cs typeface="+mn-cs"/>
              </a:rPr>
              <a:t>. We can see every intentional behavior as a kind of </a:t>
            </a:r>
            <a:r>
              <a:rPr lang="en-US" sz="1200" i="1" kern="1200" dirty="0" smtClean="0">
                <a:solidFill>
                  <a:schemeClr val="tx1"/>
                </a:solidFill>
                <a:effectLst/>
                <a:latin typeface="+mn-lt"/>
                <a:ea typeface="+mn-ea"/>
                <a:cs typeface="+mn-cs"/>
              </a:rPr>
              <a:t>bet</a:t>
            </a:r>
            <a:r>
              <a:rPr lang="en-US" sz="1200" kern="1200" dirty="0" smtClean="0">
                <a:solidFill>
                  <a:schemeClr val="tx1"/>
                </a:solidFill>
                <a:effectLst/>
                <a:latin typeface="+mn-lt"/>
                <a:ea typeface="+mn-ea"/>
                <a:cs typeface="+mn-cs"/>
              </a:rPr>
              <a:t>. For instance, when I intend to make coffee by pushing the appropriate buttons on the coffee maker, I’m basing my future actions on this being an effective action. But to base one’s future actions on this way is to act just like a bettor: one is doing something with the expectation of certain kinds of returns. So, we can view each action as a bet. This means that we can construe degrees of belief as betting odds. </a:t>
            </a:r>
            <a:r>
              <a:rPr lang="en-US" sz="1200" kern="1200" smtClean="0">
                <a:solidFill>
                  <a:schemeClr val="tx1"/>
                </a:solidFill>
                <a:effectLst/>
                <a:latin typeface="+mn-lt"/>
                <a:ea typeface="+mn-ea"/>
                <a:cs typeface="+mn-cs"/>
              </a:rPr>
              <a:t>To assign a probability of 0.75 to the coffee maker working means that I would only bet against the coffee maker working if I were given $3 on a $1 bet (3:1 betting odds.)</a:t>
            </a:r>
          </a:p>
          <a:p>
            <a:endParaRPr lang="en-US"/>
          </a:p>
        </p:txBody>
      </p:sp>
      <p:sp>
        <p:nvSpPr>
          <p:cNvPr id="4" name="Slide Number Placeholder 3"/>
          <p:cNvSpPr>
            <a:spLocks noGrp="1"/>
          </p:cNvSpPr>
          <p:nvPr>
            <p:ph type="sldNum" sz="quarter" idx="10"/>
          </p:nvPr>
        </p:nvSpPr>
        <p:spPr/>
        <p:txBody>
          <a:bodyPr/>
          <a:lstStyle/>
          <a:p>
            <a:fld id="{A3AF9096-0520-DB41-AEA0-129D66FC9A23}" type="slidenum">
              <a:rPr lang="en-US" smtClean="0"/>
              <a:t>11</a:t>
            </a:fld>
            <a:endParaRPr lang="en-US"/>
          </a:p>
        </p:txBody>
      </p:sp>
    </p:spTree>
    <p:extLst>
      <p:ext uri="{BB962C8B-B14F-4D97-AF65-F5344CB8AC3E}">
        <p14:creationId xmlns:p14="http://schemas.microsoft.com/office/powerpoint/2010/main" val="893892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AF9096-0520-DB41-AEA0-129D66FC9A23}" type="slidenum">
              <a:rPr lang="en-US" smtClean="0"/>
              <a:t>12</a:t>
            </a:fld>
            <a:endParaRPr lang="en-US"/>
          </a:p>
        </p:txBody>
      </p:sp>
    </p:spTree>
    <p:extLst>
      <p:ext uri="{BB962C8B-B14F-4D97-AF65-F5344CB8AC3E}">
        <p14:creationId xmlns:p14="http://schemas.microsoft.com/office/powerpoint/2010/main" val="89389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1A104-1B6C-DF48-8C83-AB059FABB689}"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A104-1B6C-DF48-8C83-AB059FABB689}"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A104-1B6C-DF48-8C83-AB059FABB689}"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A104-1B6C-DF48-8C83-AB059FABB689}"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A104-1B6C-DF48-8C83-AB059FABB689}"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1A104-1B6C-DF48-8C83-AB059FABB689}"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1A104-1B6C-DF48-8C83-AB059FABB689}" type="datetimeFigureOut">
              <a:rPr lang="en-US" smtClean="0"/>
              <a:t>3/15/16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1A104-1B6C-DF48-8C83-AB059FABB689}" type="datetimeFigureOut">
              <a:rPr lang="en-US" smtClean="0"/>
              <a:t>3/15/16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A104-1B6C-DF48-8C83-AB059FABB689}" type="datetimeFigureOut">
              <a:rPr lang="en-US" smtClean="0"/>
              <a:t>3/15/16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A104-1B6C-DF48-8C83-AB059FABB689}"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A104-1B6C-DF48-8C83-AB059FABB689}"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669C3-8E54-E74A-A4D5-0E79460CB11B}"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A104-1B6C-DF48-8C83-AB059FABB689}" type="datetimeFigureOut">
              <a:rPr lang="en-US" smtClean="0"/>
              <a:t>3/15/16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669C3-8E54-E74A-A4D5-0E79460CB11B}"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Externalism</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4713579" y="5009575"/>
            <a:ext cx="4430420" cy="1752600"/>
          </a:xfrm>
        </p:spPr>
        <p:txBody>
          <a:bodyPr/>
          <a:lstStyle/>
          <a:p>
            <a:r>
              <a:rPr lang="en-US" dirty="0" smtClean="0">
                <a:solidFill>
                  <a:srgbClr val="FFFF00"/>
                </a:solidFill>
                <a:effectLst>
                  <a:glow rad="304800">
                    <a:schemeClr val="bg1">
                      <a:alpha val="75000"/>
                    </a:schemeClr>
                  </a:glow>
                </a:effectLst>
              </a:rPr>
              <a:t>Kareem Khalifa</a:t>
            </a:r>
          </a:p>
          <a:p>
            <a:r>
              <a:rPr lang="en-US" dirty="0" smtClean="0">
                <a:solidFill>
                  <a:srgbClr val="FFFF00"/>
                </a:solidFill>
                <a:effectLst>
                  <a:glow rad="304800">
                    <a:schemeClr val="bg1">
                      <a:alpha val="75000"/>
                    </a:schemeClr>
                  </a:glow>
                </a:effectLst>
              </a:rPr>
              <a:t>Philosophy Department</a:t>
            </a:r>
          </a:p>
          <a:p>
            <a:r>
              <a:rPr lang="en-US" dirty="0" smtClean="0">
                <a:solidFill>
                  <a:srgbClr val="FFFF00"/>
                </a:solidFill>
                <a:effectLst>
                  <a:glow rad="304800">
                    <a:schemeClr val="bg1">
                      <a:alpha val="75000"/>
                    </a:schemeClr>
                  </a:glow>
                </a:effectLst>
              </a:rPr>
              <a:t>Middlebury College</a:t>
            </a:r>
            <a:endParaRPr lang="en-US" dirty="0">
              <a:solidFill>
                <a:srgbClr val="FFFF00"/>
              </a:solidFill>
              <a:effectLst>
                <a:glow rad="304800">
                  <a:schemeClr val="bg1">
                    <a:alpha val="75000"/>
                  </a:schemeClr>
                </a:glow>
              </a:effectLst>
            </a:endParaRPr>
          </a:p>
        </p:txBody>
      </p:sp>
    </p:spTree>
    <p:extLst>
      <p:ext uri="{BB962C8B-B14F-4D97-AF65-F5344CB8AC3E}">
        <p14:creationId xmlns:p14="http://schemas.microsoft.com/office/powerpoint/2010/main" val="16352608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2">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3.2. Subjective probability</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0" y="5836855"/>
            <a:ext cx="9144000" cy="793713"/>
          </a:xfrm>
        </p:spPr>
        <p:txBody>
          <a:bodyPr>
            <a:normAutofit/>
          </a:bodyPr>
          <a:lstStyle/>
          <a:p>
            <a:r>
              <a:rPr lang="en-US" dirty="0" smtClean="0">
                <a:solidFill>
                  <a:srgbClr val="FFFF00"/>
                </a:solidFill>
                <a:effectLst>
                  <a:glow rad="304800">
                    <a:schemeClr val="bg1">
                      <a:alpha val="75000"/>
                    </a:schemeClr>
                  </a:glow>
                </a:effectLst>
              </a:rPr>
              <a:t>3.2.1. Descriptive subjectivism</a:t>
            </a:r>
          </a:p>
        </p:txBody>
      </p:sp>
      <p:sp>
        <p:nvSpPr>
          <p:cNvPr id="5" name="Rectangle 4"/>
          <p:cNvSpPr/>
          <p:nvPr/>
        </p:nvSpPr>
        <p:spPr>
          <a:xfrm>
            <a:off x="573981" y="1391143"/>
            <a:ext cx="8218914" cy="3554819"/>
          </a:xfrm>
          <a:prstGeom prst="rect">
            <a:avLst/>
          </a:prstGeom>
          <a:solidFill>
            <a:schemeClr val="bg1">
              <a:alpha val="53000"/>
            </a:schemeClr>
          </a:solidFill>
        </p:spPr>
        <p:txBody>
          <a:bodyPr wrap="square">
            <a:spAutoFit/>
          </a:bodyPr>
          <a:lstStyle/>
          <a:p>
            <a:r>
              <a:rPr lang="en-US" sz="2500" dirty="0"/>
              <a:t>Linda is 31 years old, single, outspoken, and very bright. She majored in philosophy. As a student, she was deeply concerned with issues of discrimination and social justice, and also participated in anti-nuclear demonstrations.</a:t>
            </a:r>
          </a:p>
          <a:p>
            <a:endParaRPr lang="en-US" sz="2500" dirty="0"/>
          </a:p>
          <a:p>
            <a:r>
              <a:rPr lang="en-US" sz="2500" dirty="0"/>
              <a:t>Which of the following two alternatives is more probable?</a:t>
            </a:r>
          </a:p>
          <a:p>
            <a:endParaRPr lang="en-US" sz="2500" dirty="0"/>
          </a:p>
          <a:p>
            <a:r>
              <a:rPr lang="en-US" sz="2500" dirty="0"/>
              <a:t>1. Linda is a bank teller.</a:t>
            </a:r>
          </a:p>
          <a:p>
            <a:r>
              <a:rPr lang="en-US" sz="2500" dirty="0"/>
              <a:t>2. Linda is a bank teller and active in the feminist movement.</a:t>
            </a:r>
          </a:p>
        </p:txBody>
      </p:sp>
    </p:spTree>
    <p:extLst>
      <p:ext uri="{BB962C8B-B14F-4D97-AF65-F5344CB8AC3E}">
        <p14:creationId xmlns:p14="http://schemas.microsoft.com/office/powerpoint/2010/main" val="4144896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2">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3.2. Subjective probability</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0" y="4505857"/>
            <a:ext cx="9144000" cy="2124712"/>
          </a:xfrm>
        </p:spPr>
        <p:txBody>
          <a:bodyPr>
            <a:normAutofit/>
          </a:bodyPr>
          <a:lstStyle/>
          <a:p>
            <a:r>
              <a:rPr lang="en-US" dirty="0" smtClean="0">
                <a:solidFill>
                  <a:srgbClr val="FFFF00"/>
                </a:solidFill>
                <a:effectLst>
                  <a:glow rad="304800">
                    <a:schemeClr val="bg1">
                      <a:alpha val="75000"/>
                    </a:schemeClr>
                  </a:glow>
                </a:effectLst>
              </a:rPr>
              <a:t>3.2.2. Dutch Book Arguments</a:t>
            </a:r>
          </a:p>
          <a:p>
            <a:r>
              <a:rPr lang="en-US" dirty="0" smtClean="0">
                <a:solidFill>
                  <a:srgbClr val="FFFF00"/>
                </a:solidFill>
                <a:effectLst>
                  <a:glow rad="304800">
                    <a:schemeClr val="bg1">
                      <a:alpha val="75000"/>
                    </a:schemeClr>
                  </a:glow>
                </a:effectLst>
              </a:rPr>
              <a:t>3.2.3. Objections</a:t>
            </a:r>
          </a:p>
        </p:txBody>
      </p:sp>
    </p:spTree>
    <p:extLst>
      <p:ext uri="{BB962C8B-B14F-4D97-AF65-F5344CB8AC3E}">
        <p14:creationId xmlns:p14="http://schemas.microsoft.com/office/powerpoint/2010/main" val="1101173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2">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3.3. Problems with </a:t>
            </a:r>
            <a:r>
              <a:rPr lang="en-US" dirty="0" err="1" smtClean="0">
                <a:solidFill>
                  <a:srgbClr val="FFFF00"/>
                </a:solidFill>
                <a:effectLst>
                  <a:glow rad="304800">
                    <a:schemeClr val="bg1">
                      <a:alpha val="75000"/>
                    </a:schemeClr>
                  </a:glow>
                </a:effectLst>
              </a:rPr>
              <a:t>probabilism</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0" y="5311783"/>
            <a:ext cx="9144000" cy="1147832"/>
          </a:xfrm>
        </p:spPr>
        <p:txBody>
          <a:bodyPr>
            <a:normAutofit lnSpcReduction="10000"/>
          </a:bodyPr>
          <a:lstStyle/>
          <a:p>
            <a:r>
              <a:rPr lang="en-US" dirty="0" smtClean="0">
                <a:solidFill>
                  <a:srgbClr val="FFFF00"/>
                </a:solidFill>
                <a:effectLst>
                  <a:glow rad="304800">
                    <a:schemeClr val="bg1">
                      <a:alpha val="75000"/>
                    </a:schemeClr>
                  </a:glow>
                </a:effectLst>
              </a:rPr>
              <a:t>3.3.1. Tautologies</a:t>
            </a:r>
          </a:p>
          <a:p>
            <a:r>
              <a:rPr lang="en-US" dirty="0" smtClean="0">
                <a:solidFill>
                  <a:srgbClr val="FFFF00"/>
                </a:solidFill>
                <a:effectLst>
                  <a:glow rad="304800">
                    <a:schemeClr val="bg1">
                      <a:alpha val="75000"/>
                    </a:schemeClr>
                  </a:glow>
                </a:effectLst>
              </a:rPr>
              <a:t>3.3.2. Self-defeat</a:t>
            </a:r>
          </a:p>
        </p:txBody>
      </p:sp>
    </p:spTree>
    <p:extLst>
      <p:ext uri="{BB962C8B-B14F-4D97-AF65-F5344CB8AC3E}">
        <p14:creationId xmlns:p14="http://schemas.microsoft.com/office/powerpoint/2010/main" val="13740757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Overview</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6258077" y="4782722"/>
            <a:ext cx="2885921" cy="1979452"/>
          </a:xfrm>
        </p:spPr>
        <p:txBody>
          <a:bodyPr/>
          <a:lstStyle/>
          <a:p>
            <a:pPr algn="l"/>
            <a:r>
              <a:rPr lang="en-US" dirty="0" smtClean="0">
                <a:solidFill>
                  <a:srgbClr val="FFFF00"/>
                </a:solidFill>
                <a:effectLst>
                  <a:glow rad="304800">
                    <a:schemeClr val="bg1">
                      <a:alpha val="75000"/>
                    </a:schemeClr>
                  </a:glow>
                </a:effectLst>
              </a:rPr>
              <a:t>1. Motivation</a:t>
            </a:r>
          </a:p>
          <a:p>
            <a:pPr algn="l"/>
            <a:r>
              <a:rPr lang="en-US" dirty="0" smtClean="0">
                <a:solidFill>
                  <a:srgbClr val="FFFF00"/>
                </a:solidFill>
                <a:effectLst>
                  <a:glow rad="304800">
                    <a:schemeClr val="bg1">
                      <a:alpha val="75000"/>
                    </a:schemeClr>
                  </a:glow>
                </a:effectLst>
              </a:rPr>
              <a:t>2. </a:t>
            </a:r>
            <a:r>
              <a:rPr lang="en-US" dirty="0">
                <a:solidFill>
                  <a:srgbClr val="FFFF00"/>
                </a:solidFill>
                <a:effectLst>
                  <a:glow rad="304800">
                    <a:schemeClr val="bg1">
                      <a:alpha val="75000"/>
                    </a:schemeClr>
                  </a:glow>
                </a:effectLst>
              </a:rPr>
              <a:t>Reliabilism</a:t>
            </a:r>
          </a:p>
          <a:p>
            <a:pPr algn="l"/>
            <a:r>
              <a:rPr lang="en-US" dirty="0" smtClean="0">
                <a:solidFill>
                  <a:srgbClr val="FFFF00"/>
                </a:solidFill>
                <a:effectLst>
                  <a:glow rad="304800">
                    <a:schemeClr val="bg1">
                      <a:alpha val="75000"/>
                    </a:schemeClr>
                  </a:glow>
                </a:effectLst>
              </a:rPr>
              <a:t>3. Probabilism</a:t>
            </a:r>
          </a:p>
        </p:txBody>
      </p:sp>
    </p:spTree>
    <p:extLst>
      <p:ext uri="{BB962C8B-B14F-4D97-AF65-F5344CB8AC3E}">
        <p14:creationId xmlns:p14="http://schemas.microsoft.com/office/powerpoint/2010/main" val="3751361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prstClr val="black"/>
              <a:schemeClr val="accent1">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1. Motivation</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5068128" y="5372839"/>
            <a:ext cx="3880473" cy="1389336"/>
          </a:xfrm>
        </p:spPr>
        <p:txBody>
          <a:bodyPr/>
          <a:lstStyle/>
          <a:p>
            <a:pPr algn="l"/>
            <a:r>
              <a:rPr lang="en-US" dirty="0" smtClean="0">
                <a:solidFill>
                  <a:srgbClr val="FFFF00"/>
                </a:solidFill>
                <a:effectLst>
                  <a:glow rad="304800">
                    <a:schemeClr val="bg1">
                      <a:alpha val="75000"/>
                    </a:schemeClr>
                  </a:glow>
                </a:effectLst>
              </a:rPr>
              <a:t>1.1. The distinction</a:t>
            </a:r>
          </a:p>
          <a:p>
            <a:pPr algn="l"/>
            <a:r>
              <a:rPr lang="en-US" dirty="0" smtClean="0">
                <a:solidFill>
                  <a:srgbClr val="FFFF00"/>
                </a:solidFill>
                <a:effectLst>
                  <a:glow rad="304800">
                    <a:schemeClr val="bg1">
                      <a:alpha val="75000"/>
                    </a:schemeClr>
                  </a:glow>
                </a:effectLst>
              </a:rPr>
              <a:t>1.2. Why externalism?</a:t>
            </a:r>
          </a:p>
        </p:txBody>
      </p:sp>
    </p:spTree>
    <p:extLst>
      <p:ext uri="{BB962C8B-B14F-4D97-AF65-F5344CB8AC3E}">
        <p14:creationId xmlns:p14="http://schemas.microsoft.com/office/powerpoint/2010/main" val="268032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3">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2. Reliabilism: Overview</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0" y="5311783"/>
            <a:ext cx="9144000" cy="1147832"/>
          </a:xfrm>
        </p:spPr>
        <p:txBody>
          <a:bodyPr>
            <a:normAutofit lnSpcReduction="10000"/>
          </a:bodyPr>
          <a:lstStyle/>
          <a:p>
            <a:r>
              <a:rPr lang="en-US" dirty="0" smtClean="0">
                <a:solidFill>
                  <a:srgbClr val="FFFF00"/>
                </a:solidFill>
                <a:effectLst>
                  <a:glow rad="304800">
                    <a:schemeClr val="bg1">
                      <a:alpha val="75000"/>
                    </a:schemeClr>
                  </a:glow>
                </a:effectLst>
              </a:rPr>
              <a:t>2.1. Goldman’s theory</a:t>
            </a:r>
          </a:p>
          <a:p>
            <a:r>
              <a:rPr lang="en-US" dirty="0" smtClean="0">
                <a:solidFill>
                  <a:srgbClr val="FFFF00"/>
                </a:solidFill>
                <a:effectLst>
                  <a:glow rad="304800">
                    <a:schemeClr val="bg1">
                      <a:alpha val="75000"/>
                    </a:schemeClr>
                  </a:glow>
                </a:effectLst>
              </a:rPr>
              <a:t>2.2. Problems</a:t>
            </a:r>
          </a:p>
        </p:txBody>
      </p:sp>
    </p:spTree>
    <p:extLst>
      <p:ext uri="{BB962C8B-B14F-4D97-AF65-F5344CB8AC3E}">
        <p14:creationId xmlns:p14="http://schemas.microsoft.com/office/powerpoint/2010/main" val="2097985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3">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2.1. Goldman’s theory</a:t>
            </a:r>
            <a:endParaRPr lang="en-US" dirty="0">
              <a:solidFill>
                <a:srgbClr val="FFFF00"/>
              </a:solidFill>
              <a:effectLst>
                <a:glow rad="304800">
                  <a:schemeClr val="bg1">
                    <a:alpha val="75000"/>
                  </a:schemeClr>
                </a:glow>
              </a:effectLst>
            </a:endParaRPr>
          </a:p>
        </p:txBody>
      </p:sp>
    </p:spTree>
    <p:extLst>
      <p:ext uri="{BB962C8B-B14F-4D97-AF65-F5344CB8AC3E}">
        <p14:creationId xmlns:p14="http://schemas.microsoft.com/office/powerpoint/2010/main" val="7058716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3">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2.2. Problems with reliabilism</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0" y="4591334"/>
            <a:ext cx="9144000" cy="1868281"/>
          </a:xfrm>
        </p:spPr>
        <p:txBody>
          <a:bodyPr>
            <a:normAutofit/>
          </a:bodyPr>
          <a:lstStyle/>
          <a:p>
            <a:r>
              <a:rPr lang="en-US" dirty="0" smtClean="0">
                <a:solidFill>
                  <a:srgbClr val="FFFF00"/>
                </a:solidFill>
                <a:effectLst>
                  <a:glow rad="304800">
                    <a:schemeClr val="bg1">
                      <a:alpha val="75000"/>
                    </a:schemeClr>
                  </a:glow>
                </a:effectLst>
              </a:rPr>
              <a:t>2.2.1. New evil demon</a:t>
            </a:r>
          </a:p>
          <a:p>
            <a:r>
              <a:rPr lang="en-US" dirty="0" smtClean="0">
                <a:solidFill>
                  <a:srgbClr val="FFFF00"/>
                </a:solidFill>
                <a:effectLst>
                  <a:glow rad="304800">
                    <a:schemeClr val="bg1">
                      <a:alpha val="75000"/>
                    </a:schemeClr>
                  </a:glow>
                </a:effectLst>
              </a:rPr>
              <a:t>2.2.2. Clairvoyance</a:t>
            </a:r>
          </a:p>
          <a:p>
            <a:r>
              <a:rPr lang="en-US" dirty="0" smtClean="0">
                <a:solidFill>
                  <a:srgbClr val="FFFF00"/>
                </a:solidFill>
                <a:effectLst>
                  <a:glow rad="304800">
                    <a:schemeClr val="bg1">
                      <a:alpha val="75000"/>
                    </a:schemeClr>
                  </a:glow>
                </a:effectLst>
              </a:rPr>
              <a:t>2.2.3. Generality</a:t>
            </a:r>
          </a:p>
        </p:txBody>
      </p:sp>
    </p:spTree>
    <p:extLst>
      <p:ext uri="{BB962C8B-B14F-4D97-AF65-F5344CB8AC3E}">
        <p14:creationId xmlns:p14="http://schemas.microsoft.com/office/powerpoint/2010/main" val="35867144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duotone>
              <a:prstClr val="black"/>
              <a:schemeClr val="accent2">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3. Probabilism: Overview</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4378130" y="4188371"/>
            <a:ext cx="4701756" cy="2573804"/>
          </a:xfrm>
        </p:spPr>
        <p:txBody>
          <a:bodyPr/>
          <a:lstStyle/>
          <a:p>
            <a:pPr algn="l"/>
            <a:r>
              <a:rPr lang="en-US" dirty="0" smtClean="0">
                <a:solidFill>
                  <a:srgbClr val="FFFF00"/>
                </a:solidFill>
                <a:effectLst>
                  <a:glow rad="304800">
                    <a:schemeClr val="bg1">
                      <a:alpha val="75000"/>
                    </a:schemeClr>
                  </a:glow>
                </a:effectLst>
              </a:rPr>
              <a:t>3.1. 	Simple </a:t>
            </a:r>
            <a:r>
              <a:rPr lang="en-US" dirty="0" err="1" smtClean="0">
                <a:solidFill>
                  <a:srgbClr val="FFFF00"/>
                </a:solidFill>
                <a:effectLst>
                  <a:glow rad="304800">
                    <a:schemeClr val="bg1">
                      <a:alpha val="75000"/>
                    </a:schemeClr>
                  </a:glow>
                </a:effectLst>
              </a:rPr>
              <a:t>Bayesianism</a:t>
            </a:r>
            <a:endParaRPr lang="en-US" dirty="0" smtClean="0">
              <a:solidFill>
                <a:srgbClr val="FFFF00"/>
              </a:solidFill>
              <a:effectLst>
                <a:glow rad="304800">
                  <a:schemeClr val="bg1">
                    <a:alpha val="75000"/>
                  </a:schemeClr>
                </a:glow>
              </a:effectLst>
            </a:endParaRPr>
          </a:p>
          <a:p>
            <a:pPr algn="l"/>
            <a:r>
              <a:rPr lang="en-US" dirty="0" smtClean="0">
                <a:solidFill>
                  <a:srgbClr val="FFFF00"/>
                </a:solidFill>
                <a:effectLst>
                  <a:glow rad="304800">
                    <a:schemeClr val="bg1">
                      <a:alpha val="75000"/>
                    </a:schemeClr>
                  </a:glow>
                </a:effectLst>
              </a:rPr>
              <a:t>3.2. 	Subjective probability</a:t>
            </a:r>
          </a:p>
          <a:p>
            <a:pPr algn="l"/>
            <a:r>
              <a:rPr lang="en-US" dirty="0" smtClean="0">
                <a:solidFill>
                  <a:srgbClr val="FFFF00"/>
                </a:solidFill>
                <a:effectLst>
                  <a:glow rad="304800">
                    <a:schemeClr val="bg1">
                      <a:alpha val="75000"/>
                    </a:schemeClr>
                  </a:glow>
                </a:effectLst>
              </a:rPr>
              <a:t>3.3. 	General problems 	with </a:t>
            </a:r>
            <a:r>
              <a:rPr lang="en-US" dirty="0" err="1" smtClean="0">
                <a:solidFill>
                  <a:srgbClr val="FFFF00"/>
                </a:solidFill>
                <a:effectLst>
                  <a:glow rad="304800">
                    <a:schemeClr val="bg1">
                      <a:alpha val="75000"/>
                    </a:schemeClr>
                  </a:glow>
                </a:effectLst>
              </a:rPr>
              <a:t>probabilism</a:t>
            </a:r>
            <a:endParaRPr lang="en-US" dirty="0" smtClean="0">
              <a:solidFill>
                <a:srgbClr val="FFFF00"/>
              </a:solidFill>
              <a:effectLst>
                <a:glow rad="304800">
                  <a:schemeClr val="bg1">
                    <a:alpha val="75000"/>
                  </a:schemeClr>
                </a:glow>
              </a:effectLst>
            </a:endParaRPr>
          </a:p>
        </p:txBody>
      </p:sp>
    </p:spTree>
    <p:extLst>
      <p:ext uri="{BB962C8B-B14F-4D97-AF65-F5344CB8AC3E}">
        <p14:creationId xmlns:p14="http://schemas.microsoft.com/office/powerpoint/2010/main" val="1491993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2">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3.1. Simple </a:t>
            </a:r>
            <a:r>
              <a:rPr lang="en-US" dirty="0" err="1" smtClean="0">
                <a:solidFill>
                  <a:srgbClr val="FFFF00"/>
                </a:solidFill>
                <a:effectLst>
                  <a:glow rad="304800">
                    <a:schemeClr val="bg1">
                      <a:alpha val="75000"/>
                    </a:schemeClr>
                  </a:glow>
                </a:effectLst>
              </a:rPr>
              <a:t>Bayesianism</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1538757" y="4603544"/>
            <a:ext cx="6411486" cy="2014813"/>
          </a:xfrm>
        </p:spPr>
        <p:txBody>
          <a:bodyPr>
            <a:normAutofit/>
          </a:bodyPr>
          <a:lstStyle/>
          <a:p>
            <a:r>
              <a:rPr lang="en-US" i="1" dirty="0" smtClean="0">
                <a:solidFill>
                  <a:srgbClr val="FFFF00"/>
                </a:solidFill>
                <a:effectLst>
                  <a:glow rad="304800">
                    <a:schemeClr val="bg1">
                      <a:alpha val="75000"/>
                    </a:schemeClr>
                  </a:glow>
                </a:effectLst>
              </a:rPr>
              <a:t>Bayes’ Theorem:</a:t>
            </a:r>
          </a:p>
          <a:p>
            <a:r>
              <a:rPr lang="en-US" i="1" dirty="0" smtClean="0">
                <a:solidFill>
                  <a:srgbClr val="FFFF00"/>
                </a:solidFill>
                <a:effectLst>
                  <a:glow rad="304800">
                    <a:schemeClr val="bg1">
                      <a:alpha val="75000"/>
                    </a:schemeClr>
                  </a:glow>
                </a:effectLst>
              </a:rPr>
              <a:t> </a:t>
            </a:r>
            <a:r>
              <a:rPr lang="en-US" dirty="0" err="1" smtClean="0">
                <a:solidFill>
                  <a:srgbClr val="FFFF00"/>
                </a:solidFill>
                <a:effectLst>
                  <a:glow rad="304800">
                    <a:schemeClr val="bg1">
                      <a:alpha val="75000"/>
                    </a:schemeClr>
                  </a:glow>
                </a:effectLst>
              </a:rPr>
              <a:t>prob</a:t>
            </a:r>
            <a:r>
              <a:rPr lang="en-US" dirty="0" smtClean="0">
                <a:solidFill>
                  <a:srgbClr val="FFFF00"/>
                </a:solidFill>
                <a:effectLst>
                  <a:glow rad="304800">
                    <a:schemeClr val="bg1">
                      <a:alpha val="75000"/>
                    </a:schemeClr>
                  </a:glow>
                </a:effectLst>
              </a:rPr>
              <a:t>(</a:t>
            </a:r>
            <a:r>
              <a:rPr lang="en-US" i="1" dirty="0" err="1" smtClean="0">
                <a:solidFill>
                  <a:srgbClr val="FFFF00"/>
                </a:solidFill>
                <a:effectLst>
                  <a:glow rad="304800">
                    <a:schemeClr val="bg1">
                      <a:alpha val="75000"/>
                    </a:schemeClr>
                  </a:glow>
                </a:effectLst>
              </a:rPr>
              <a:t>h</a:t>
            </a:r>
            <a:r>
              <a:rPr lang="en-US" dirty="0" err="1" smtClean="0">
                <a:solidFill>
                  <a:srgbClr val="FFFF00"/>
                </a:solidFill>
                <a:effectLst>
                  <a:glow rad="304800">
                    <a:schemeClr val="bg1">
                      <a:alpha val="75000"/>
                    </a:schemeClr>
                  </a:glow>
                </a:effectLst>
              </a:rPr>
              <a:t>|</a:t>
            </a:r>
            <a:r>
              <a:rPr lang="en-US" i="1" dirty="0" err="1" smtClean="0">
                <a:solidFill>
                  <a:srgbClr val="FFFF00"/>
                </a:solidFill>
                <a:effectLst>
                  <a:glow rad="304800">
                    <a:schemeClr val="bg1">
                      <a:alpha val="75000"/>
                    </a:schemeClr>
                  </a:glow>
                </a:effectLst>
              </a:rPr>
              <a:t>e</a:t>
            </a:r>
            <a:r>
              <a:rPr lang="en-US" dirty="0" smtClean="0">
                <a:solidFill>
                  <a:srgbClr val="FFFF00"/>
                </a:solidFill>
                <a:effectLst>
                  <a:glow rad="304800">
                    <a:schemeClr val="bg1">
                      <a:alpha val="75000"/>
                    </a:schemeClr>
                  </a:glow>
                </a:effectLst>
              </a:rPr>
              <a:t>) = </a:t>
            </a:r>
          </a:p>
          <a:p>
            <a:r>
              <a:rPr lang="en-US" dirty="0" err="1" smtClean="0">
                <a:solidFill>
                  <a:srgbClr val="FFFF00"/>
                </a:solidFill>
                <a:effectLst>
                  <a:glow rad="304800">
                    <a:schemeClr val="bg1">
                      <a:alpha val="75000"/>
                    </a:schemeClr>
                  </a:glow>
                </a:effectLst>
              </a:rPr>
              <a:t>prob</a:t>
            </a:r>
            <a:r>
              <a:rPr lang="en-US" dirty="0" smtClean="0">
                <a:solidFill>
                  <a:srgbClr val="FFFF00"/>
                </a:solidFill>
                <a:effectLst>
                  <a:glow rad="304800">
                    <a:schemeClr val="bg1">
                      <a:alpha val="75000"/>
                    </a:schemeClr>
                  </a:glow>
                </a:effectLst>
              </a:rPr>
              <a:t>(</a:t>
            </a:r>
            <a:r>
              <a:rPr lang="en-US" i="1" dirty="0" err="1" smtClean="0">
                <a:solidFill>
                  <a:srgbClr val="FFFF00"/>
                </a:solidFill>
                <a:effectLst>
                  <a:glow rad="304800">
                    <a:schemeClr val="bg1">
                      <a:alpha val="75000"/>
                    </a:schemeClr>
                  </a:glow>
                </a:effectLst>
              </a:rPr>
              <a:t>e</a:t>
            </a:r>
            <a:r>
              <a:rPr lang="en-US" dirty="0" err="1" smtClean="0">
                <a:solidFill>
                  <a:srgbClr val="FFFF00"/>
                </a:solidFill>
                <a:effectLst>
                  <a:glow rad="304800">
                    <a:schemeClr val="bg1">
                      <a:alpha val="75000"/>
                    </a:schemeClr>
                  </a:glow>
                </a:effectLst>
              </a:rPr>
              <a:t>|</a:t>
            </a:r>
            <a:r>
              <a:rPr lang="en-US" i="1" dirty="0" err="1" smtClean="0">
                <a:solidFill>
                  <a:srgbClr val="FFFF00"/>
                </a:solidFill>
                <a:effectLst>
                  <a:glow rad="304800">
                    <a:schemeClr val="bg1">
                      <a:alpha val="75000"/>
                    </a:schemeClr>
                  </a:glow>
                </a:effectLst>
              </a:rPr>
              <a:t>h</a:t>
            </a:r>
            <a:r>
              <a:rPr lang="en-US" dirty="0" smtClean="0">
                <a:solidFill>
                  <a:srgbClr val="FFFF00"/>
                </a:solidFill>
                <a:effectLst>
                  <a:glow rad="304800">
                    <a:schemeClr val="bg1">
                      <a:alpha val="75000"/>
                    </a:schemeClr>
                  </a:glow>
                </a:effectLst>
              </a:rPr>
              <a:t>) *</a:t>
            </a:r>
            <a:r>
              <a:rPr lang="en-US" dirty="0" err="1" smtClean="0">
                <a:solidFill>
                  <a:srgbClr val="FFFF00"/>
                </a:solidFill>
                <a:effectLst>
                  <a:glow rad="304800">
                    <a:schemeClr val="bg1">
                      <a:alpha val="75000"/>
                    </a:schemeClr>
                  </a:glow>
                </a:effectLst>
              </a:rPr>
              <a:t>prob</a:t>
            </a:r>
            <a:r>
              <a:rPr lang="en-US" dirty="0" smtClean="0">
                <a:solidFill>
                  <a:srgbClr val="FFFF00"/>
                </a:solidFill>
                <a:effectLst>
                  <a:glow rad="304800">
                    <a:schemeClr val="bg1">
                      <a:alpha val="75000"/>
                    </a:schemeClr>
                  </a:glow>
                </a:effectLst>
              </a:rPr>
              <a:t>(</a:t>
            </a:r>
            <a:r>
              <a:rPr lang="en-US" i="1" dirty="0" smtClean="0">
                <a:solidFill>
                  <a:srgbClr val="FFFF00"/>
                </a:solidFill>
                <a:effectLst>
                  <a:glow rad="304800">
                    <a:schemeClr val="bg1">
                      <a:alpha val="75000"/>
                    </a:schemeClr>
                  </a:glow>
                </a:effectLst>
              </a:rPr>
              <a:t>h</a:t>
            </a:r>
            <a:r>
              <a:rPr lang="en-US" dirty="0" smtClean="0">
                <a:solidFill>
                  <a:srgbClr val="FFFF00"/>
                </a:solidFill>
                <a:effectLst>
                  <a:glow rad="304800">
                    <a:schemeClr val="bg1">
                      <a:alpha val="75000"/>
                    </a:schemeClr>
                  </a:glow>
                </a:effectLst>
              </a:rPr>
              <a:t>)/ </a:t>
            </a:r>
            <a:r>
              <a:rPr lang="en-US" dirty="0" err="1" smtClean="0">
                <a:solidFill>
                  <a:srgbClr val="FFFF00"/>
                </a:solidFill>
                <a:effectLst>
                  <a:glow rad="304800">
                    <a:schemeClr val="bg1">
                      <a:alpha val="75000"/>
                    </a:schemeClr>
                  </a:glow>
                </a:effectLst>
              </a:rPr>
              <a:t>prob</a:t>
            </a:r>
            <a:r>
              <a:rPr lang="en-US" dirty="0" smtClean="0">
                <a:solidFill>
                  <a:srgbClr val="FFFF00"/>
                </a:solidFill>
                <a:effectLst>
                  <a:glow rad="304800">
                    <a:schemeClr val="bg1">
                      <a:alpha val="75000"/>
                    </a:schemeClr>
                  </a:glow>
                </a:effectLst>
              </a:rPr>
              <a:t>(</a:t>
            </a:r>
            <a:r>
              <a:rPr lang="en-US" i="1" dirty="0" smtClean="0">
                <a:solidFill>
                  <a:srgbClr val="FFFF00"/>
                </a:solidFill>
                <a:effectLst>
                  <a:glow rad="304800">
                    <a:schemeClr val="bg1">
                      <a:alpha val="75000"/>
                    </a:schemeClr>
                  </a:glow>
                </a:effectLst>
              </a:rPr>
              <a:t>e</a:t>
            </a:r>
            <a:r>
              <a:rPr lang="en-US" dirty="0" smtClean="0">
                <a:solidFill>
                  <a:srgbClr val="FFFF00"/>
                </a:solidFill>
                <a:effectLst>
                  <a:glow rad="304800">
                    <a:schemeClr val="bg1">
                      <a:alpha val="75000"/>
                    </a:schemeClr>
                  </a:glow>
                </a:effectLst>
              </a:rPr>
              <a:t>)</a:t>
            </a:r>
            <a:endParaRPr lang="en-US" i="1" dirty="0" smtClean="0">
              <a:solidFill>
                <a:srgbClr val="FFFF00"/>
              </a:solidFill>
              <a:effectLst>
                <a:glow rad="304800">
                  <a:schemeClr val="bg1">
                    <a:alpha val="75000"/>
                  </a:schemeClr>
                </a:glow>
              </a:effectLst>
            </a:endParaRPr>
          </a:p>
        </p:txBody>
      </p:sp>
    </p:spTree>
    <p:extLst>
      <p:ext uri="{BB962C8B-B14F-4D97-AF65-F5344CB8AC3E}">
        <p14:creationId xmlns:p14="http://schemas.microsoft.com/office/powerpoint/2010/main" val="42876409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duotone>
              <a:prstClr val="black"/>
              <a:schemeClr val="accent2">
                <a:tint val="45000"/>
                <a:satMod val="400000"/>
              </a:schemeClr>
            </a:duotone>
          </a:blip>
          <a:srcRect t="5005" b="4736"/>
          <a:stretch/>
        </p:blipFill>
        <p:spPr>
          <a:xfrm>
            <a:off x="0" y="7689"/>
            <a:ext cx="9143999" cy="6754486"/>
          </a:xfrm>
          <a:prstGeom prst="rect">
            <a:avLst/>
          </a:prstGeom>
        </p:spPr>
      </p:pic>
      <p:sp>
        <p:nvSpPr>
          <p:cNvPr id="2" name="Title 1"/>
          <p:cNvSpPr>
            <a:spLocks noGrp="1"/>
          </p:cNvSpPr>
          <p:nvPr>
            <p:ph type="ctrTitle"/>
          </p:nvPr>
        </p:nvSpPr>
        <p:spPr>
          <a:xfrm>
            <a:off x="685800" y="7688"/>
            <a:ext cx="7772400" cy="1470025"/>
          </a:xfrm>
        </p:spPr>
        <p:txBody>
          <a:bodyPr/>
          <a:lstStyle/>
          <a:p>
            <a:r>
              <a:rPr lang="en-US" dirty="0" smtClean="0">
                <a:solidFill>
                  <a:srgbClr val="FFFF00"/>
                </a:solidFill>
                <a:effectLst>
                  <a:glow rad="304800">
                    <a:schemeClr val="bg1">
                      <a:alpha val="75000"/>
                    </a:schemeClr>
                  </a:glow>
                </a:effectLst>
              </a:rPr>
              <a:t>3.2. Subjective probability</a:t>
            </a:r>
            <a:endParaRPr lang="en-US" dirty="0">
              <a:solidFill>
                <a:srgbClr val="FFFF00"/>
              </a:solidFill>
              <a:effectLst>
                <a:glow rad="304800">
                  <a:schemeClr val="bg1">
                    <a:alpha val="75000"/>
                  </a:schemeClr>
                </a:glow>
              </a:effectLst>
            </a:endParaRPr>
          </a:p>
        </p:txBody>
      </p:sp>
      <p:sp>
        <p:nvSpPr>
          <p:cNvPr id="3" name="Subtitle 2"/>
          <p:cNvSpPr>
            <a:spLocks noGrp="1"/>
          </p:cNvSpPr>
          <p:nvPr>
            <p:ph type="subTitle" idx="1"/>
          </p:nvPr>
        </p:nvSpPr>
        <p:spPr>
          <a:xfrm>
            <a:off x="0" y="4505857"/>
            <a:ext cx="9144000" cy="2124712"/>
          </a:xfrm>
        </p:spPr>
        <p:txBody>
          <a:bodyPr>
            <a:normAutofit/>
          </a:bodyPr>
          <a:lstStyle/>
          <a:p>
            <a:r>
              <a:rPr lang="en-US" i="1" dirty="0" smtClean="0">
                <a:solidFill>
                  <a:srgbClr val="FFFF00"/>
                </a:solidFill>
                <a:effectLst>
                  <a:glow rad="304800">
                    <a:schemeClr val="bg1">
                      <a:alpha val="75000"/>
                    </a:schemeClr>
                  </a:glow>
                </a:effectLst>
              </a:rPr>
              <a:t>Degrees of belief</a:t>
            </a:r>
            <a:r>
              <a:rPr lang="en-US" dirty="0" smtClean="0">
                <a:solidFill>
                  <a:srgbClr val="FFFF00"/>
                </a:solidFill>
                <a:effectLst>
                  <a:glow rad="304800">
                    <a:schemeClr val="bg1">
                      <a:alpha val="75000"/>
                    </a:schemeClr>
                  </a:glow>
                </a:effectLst>
              </a:rPr>
              <a:t>: Suppose that you would only bet on an event </a:t>
            </a:r>
            <a:r>
              <a:rPr lang="en-US" i="1" dirty="0" smtClean="0">
                <a:solidFill>
                  <a:srgbClr val="FFFF00"/>
                </a:solidFill>
                <a:effectLst>
                  <a:glow rad="304800">
                    <a:schemeClr val="bg1">
                      <a:alpha val="75000"/>
                    </a:schemeClr>
                  </a:glow>
                </a:effectLst>
              </a:rPr>
              <a:t>e</a:t>
            </a:r>
            <a:r>
              <a:rPr lang="en-US" dirty="0" smtClean="0">
                <a:solidFill>
                  <a:srgbClr val="FFFF00"/>
                </a:solidFill>
                <a:effectLst>
                  <a:glow rad="304800">
                    <a:schemeClr val="bg1">
                      <a:alpha val="75000"/>
                    </a:schemeClr>
                  </a:glow>
                </a:effectLst>
              </a:rPr>
              <a:t> if you would receive $3 for every $1 you wagered. Then degree of belief in </a:t>
            </a:r>
            <a:r>
              <a:rPr lang="en-US" i="1" dirty="0" smtClean="0">
                <a:solidFill>
                  <a:srgbClr val="FFFF00"/>
                </a:solidFill>
                <a:effectLst>
                  <a:glow rad="304800">
                    <a:schemeClr val="bg1">
                      <a:alpha val="75000"/>
                    </a:schemeClr>
                  </a:glow>
                </a:effectLst>
              </a:rPr>
              <a:t>e </a:t>
            </a:r>
            <a:r>
              <a:rPr lang="en-US" dirty="0" smtClean="0">
                <a:solidFill>
                  <a:srgbClr val="FFFF00"/>
                </a:solidFill>
                <a:effectLst>
                  <a:glow rad="304800">
                    <a:schemeClr val="bg1">
                      <a:alpha val="75000"/>
                    </a:schemeClr>
                  </a:glow>
                </a:effectLst>
              </a:rPr>
              <a:t>= </a:t>
            </a:r>
            <a:r>
              <a:rPr lang="en-US" dirty="0" err="1" smtClean="0">
                <a:solidFill>
                  <a:srgbClr val="FFFF00"/>
                </a:solidFill>
                <a:effectLst>
                  <a:glow rad="304800">
                    <a:schemeClr val="bg1">
                      <a:alpha val="75000"/>
                    </a:schemeClr>
                  </a:glow>
                </a:effectLst>
              </a:rPr>
              <a:t>prob</a:t>
            </a:r>
            <a:r>
              <a:rPr lang="en-US" dirty="0" smtClean="0">
                <a:solidFill>
                  <a:srgbClr val="FFFF00"/>
                </a:solidFill>
                <a:effectLst>
                  <a:glow rad="304800">
                    <a:schemeClr val="bg1">
                      <a:alpha val="75000"/>
                    </a:schemeClr>
                  </a:glow>
                </a:effectLst>
              </a:rPr>
              <a:t>(</a:t>
            </a:r>
            <a:r>
              <a:rPr lang="en-US" i="1" dirty="0" smtClean="0">
                <a:solidFill>
                  <a:srgbClr val="FFFF00"/>
                </a:solidFill>
                <a:effectLst>
                  <a:glow rad="304800">
                    <a:schemeClr val="bg1">
                      <a:alpha val="75000"/>
                    </a:schemeClr>
                  </a:glow>
                </a:effectLst>
              </a:rPr>
              <a:t>e</a:t>
            </a:r>
            <a:r>
              <a:rPr lang="en-US" dirty="0" smtClean="0">
                <a:solidFill>
                  <a:srgbClr val="FFFF00"/>
                </a:solidFill>
                <a:effectLst>
                  <a:glow rad="304800">
                    <a:schemeClr val="bg1">
                      <a:alpha val="75000"/>
                    </a:schemeClr>
                  </a:glow>
                </a:effectLst>
              </a:rPr>
              <a:t>) = 3/(3+1) = ¾.</a:t>
            </a:r>
          </a:p>
        </p:txBody>
      </p:sp>
    </p:spTree>
    <p:extLst>
      <p:ext uri="{BB962C8B-B14F-4D97-AF65-F5344CB8AC3E}">
        <p14:creationId xmlns:p14="http://schemas.microsoft.com/office/powerpoint/2010/main" val="2510180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410</TotalTime>
  <Words>747</Words>
  <Application>Microsoft Macintosh PowerPoint</Application>
  <PresentationFormat>On-screen Show (4:3)</PresentationFormat>
  <Paragraphs>54</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vt:lpstr>
      <vt:lpstr>Externalism</vt:lpstr>
      <vt:lpstr>Overview</vt:lpstr>
      <vt:lpstr>1. Motivation</vt:lpstr>
      <vt:lpstr>2. Reliabilism: Overview</vt:lpstr>
      <vt:lpstr>2.1. Goldman’s theory</vt:lpstr>
      <vt:lpstr>2.2. Problems with reliabilism</vt:lpstr>
      <vt:lpstr>3. Probabilism: Overview</vt:lpstr>
      <vt:lpstr>3.1. Simple Bayesianism</vt:lpstr>
      <vt:lpstr>3.2. Subjective probability</vt:lpstr>
      <vt:lpstr>3.2. Subjective probability</vt:lpstr>
      <vt:lpstr>3.2. Subjective probability</vt:lpstr>
      <vt:lpstr>3.3. Problems with probabilism</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Externalism</dc:title>
  <dc:creator>Kareem Khalifa</dc:creator>
  <cp:lastModifiedBy>Kareem Khalifa</cp:lastModifiedBy>
  <cp:revision>10</cp:revision>
  <dcterms:created xsi:type="dcterms:W3CDTF">2016-03-14T19:11:45Z</dcterms:created>
  <dcterms:modified xsi:type="dcterms:W3CDTF">2016-03-15T19:00:27Z</dcterms:modified>
</cp:coreProperties>
</file>